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1" r:id="rId6"/>
    <p:sldId id="292" r:id="rId7"/>
    <p:sldId id="281" r:id="rId8"/>
    <p:sldId id="258" r:id="rId9"/>
    <p:sldId id="294" r:id="rId10"/>
    <p:sldId id="306" r:id="rId11"/>
    <p:sldId id="295" r:id="rId12"/>
    <p:sldId id="299" r:id="rId13"/>
    <p:sldId id="307" r:id="rId14"/>
    <p:sldId id="308" r:id="rId15"/>
    <p:sldId id="305" r:id="rId16"/>
    <p:sldId id="300" r:id="rId17"/>
    <p:sldId id="302" r:id="rId18"/>
    <p:sldId id="304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uller Light" pitchFamily="2" charset="-52"/>
      <p:regular r:id="rId26"/>
    </p:embeddedFont>
    <p:embeddedFont>
      <p:font typeface="Muller Medium" pitchFamily="2" charset="-52"/>
      <p:regular r:id="rId27"/>
    </p:embeddedFont>
    <p:embeddedFont>
      <p:font typeface="Tenorite" panose="00000500000000000000" pitchFamily="2" charset="0"/>
      <p:regular r:id="rId28"/>
      <p:bold r:id="rId29"/>
      <p:italic r:id="rId30"/>
      <p:boldItalic r:id="rId31"/>
    </p:embeddedFont>
  </p:embeddedFont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C54"/>
    <a:srgbClr val="6E84A2"/>
    <a:srgbClr val="719AFF"/>
    <a:srgbClr val="EAF0F6"/>
    <a:srgbClr val="E7EEF5"/>
    <a:srgbClr val="FFFFFF"/>
    <a:srgbClr val="F7F9FB"/>
    <a:srgbClr val="7E96FE"/>
    <a:srgbClr val="728DFE"/>
    <a:srgbClr val="869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3"/>
    <p:restoredTop sz="94718"/>
  </p:normalViewPr>
  <p:slideViewPr>
    <p:cSldViewPr snapToGrid="0">
      <p:cViewPr varScale="1">
        <p:scale>
          <a:sx n="123" d="100"/>
          <a:sy n="123" d="100"/>
        </p:scale>
        <p:origin x="854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2923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5D0FA6-1619-4ABC-945D-3D53AA3851E7}" type="datetime1">
              <a:rPr lang="ru-RU" smtClean="0"/>
              <a:t>10.04.2024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D2CAB-DA7B-4EDE-B03E-D2DBD907657B}" type="datetime1">
              <a:rPr lang="ru-RU" smtClean="0"/>
              <a:pPr/>
              <a:t>10.04.2024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66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42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2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93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96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294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53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45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uller Ligh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rgbClr val="EAF0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ED63DFB-75EF-C873-05C8-10D4DC7045A1}"/>
              </a:ext>
            </a:extLst>
          </p:cNvPr>
          <p:cNvGrpSpPr/>
          <p:nvPr userDrawn="1"/>
        </p:nvGrpSpPr>
        <p:grpSpPr>
          <a:xfrm>
            <a:off x="8658910" y="0"/>
            <a:ext cx="3533090" cy="2854960"/>
            <a:chOff x="10228212" y="0"/>
            <a:chExt cx="3927576" cy="3173730"/>
          </a:xfrm>
          <a:effectLst/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627595" y="600617"/>
              <a:ext cx="3165022" cy="1963787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6E8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7" name="Полилиния 15">
              <a:extLst>
                <a:ext uri="{FF2B5EF4-FFF2-40B4-BE49-F238E27FC236}">
                  <a16:creationId xmlns:a16="http://schemas.microsoft.com/office/drawing/2014/main" id="{60E5BFC5-8451-29CA-8491-5EC7357CB7DF}"/>
                </a:ext>
              </a:extLst>
            </p:cNvPr>
            <p:cNvSpPr/>
            <p:nvPr userDrawn="1"/>
          </p:nvSpPr>
          <p:spPr>
            <a:xfrm rot="16200000">
              <a:off x="11591383" y="609324"/>
              <a:ext cx="3165022" cy="1963789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71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ременная шка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A3A6A947-0862-488B-B8F2-51F131CFA617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B7A0D165-55F7-43F4-A1A8-CAA3BE2BEE74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CC9795AB-410F-48CA-9846-ADEC74C363B3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Конец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rgbClr val="000C54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solidFill>
                  <a:srgbClr val="000C54"/>
                </a:solidFill>
                <a:latin typeface="Muller Ligh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rgbClr val="E7E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71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6E8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rgbClr val="000C54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uller Light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fld id="{4CF10B64-4894-4FFB-BDE7-65B80B76E8E3}" type="datetime1">
              <a:rPr lang="ru-RU" smtClean="0"/>
              <a:pPr/>
              <a:t>10.04.2024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933856"/>
            <a:ext cx="12208822" cy="5924146"/>
          </a:xfrm>
          <a:prstGeom prst="rect">
            <a:avLst/>
          </a:pr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rgbClr val="000C54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uller Light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fld id="{4CF10B64-4894-4FFB-BDE7-65B80B76E8E3}" type="datetime1">
              <a:rPr lang="ru-RU" smtClean="0"/>
              <a:pPr/>
              <a:t>10.04.2024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57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uller Ligh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Образец подзаголовка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71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6E8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rgbClr val="000C54"/>
                </a:solidFill>
                <a:latin typeface="Muller Medium" pitchFamily="2" charset="-52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fld id="{AA622BEB-CCB4-472D-B609-F635858DEB35}" type="datetime1">
              <a:rPr lang="ru-RU" smtClean="0"/>
              <a:pPr/>
              <a:t>10.04.2024</a:t>
            </a:fld>
            <a:endParaRPr lang="ru-RU" dirty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 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394BDF86-EBB6-4ADC-A9ED-CAB5C9EB0915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rgbClr val="719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rgbClr val="EAF0F6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 dirty="0"/>
              <a:t>“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  <a:solidFill>
            <a:srgbClr val="719AFF"/>
          </a:solidFill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rgbClr val="EAF0F6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 dirty="0"/>
              <a:t>”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F854085F-E0D9-42B4-8B4A-5D9D10CCBC54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9" name="Полилиния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rgbClr val="E7EE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Текст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" name="Текст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3ECADA73-BD12-4162-9517-72763EDBEE86}" type="datetime1">
              <a:rPr lang="ru-RU" smtClean="0"/>
              <a:pPr/>
              <a:t>10.04.2024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я команд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3" name="Рисунок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5" name="Текст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6" name="Рисунок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8" name="Текст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9" name="Рисунок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2" name="Рисунок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3" name="Текст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4" name="Текст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5" name="Рисунок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6" name="Текст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7" name="Текст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51" name="Рисунок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2" name="Текст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3" name="Текст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8" name="Дата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00567EE6-F454-4EB6-B4FA-2D2EA2079CE5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НАЗВАНИЕ ПРЕЗЕНТАЦИИ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E28107DB-A728-4EA7-8791-A75B3D59127C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7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933" y="1282793"/>
            <a:ext cx="8586936" cy="2387600"/>
          </a:xfrm>
        </p:spPr>
        <p:txBody>
          <a:bodyPr rtlCol="0"/>
          <a:lstStyle/>
          <a:p>
            <a:pPr rtl="0">
              <a:lnSpc>
                <a:spcPts val="3800"/>
              </a:lnSpc>
            </a:pPr>
            <a: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  <a:t>Разработка и</a:t>
            </a:r>
            <a:b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</a:br>
            <a: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  <a:t>исследование модели</a:t>
            </a:r>
            <a:b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</a:br>
            <a: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  <a:t>для генерации субъективно привлекательных лиц людей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933" y="3877606"/>
            <a:ext cx="9500507" cy="369062"/>
          </a:xfrm>
        </p:spPr>
        <p:txBody>
          <a:bodyPr rtlCol="0"/>
          <a:lstStyle/>
          <a:p>
            <a:pPr rtl="0">
              <a:lnSpc>
                <a:spcPts val="2000"/>
              </a:lnSpc>
            </a:pPr>
            <a:r>
              <a:rPr lang="ru-RU" sz="35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Ким Михаил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086" y="-254863"/>
            <a:ext cx="7097828" cy="1325563"/>
          </a:xfrm>
        </p:spPr>
        <p:txBody>
          <a:bodyPr/>
          <a:lstStyle/>
          <a:p>
            <a:r>
              <a:rPr lang="ru-RU" dirty="0"/>
              <a:t>2. Архитектура модели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10</a:t>
            </a:fld>
            <a:r>
              <a:rPr lang="en-US" noProof="0" dirty="0"/>
              <a:t>/1</a:t>
            </a:r>
            <a:r>
              <a:rPr lang="ru-RU" noProof="0" dirty="0"/>
              <a:t>5</a:t>
            </a:r>
          </a:p>
        </p:txBody>
      </p:sp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D723ABB-3001-7864-0F64-381E6B62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70" y="1154069"/>
            <a:ext cx="4304654" cy="4876467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FF01E05F-D339-5897-54DB-DE4BF2FD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47" y="1154069"/>
            <a:ext cx="4424942" cy="4876467"/>
          </a:xfrm>
          <a:prstGeom prst="rect">
            <a:avLst/>
          </a:prstGeom>
        </p:spPr>
      </p:pic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A2692345-618E-4999-B71D-3D2428491B84}"/>
              </a:ext>
            </a:extLst>
          </p:cNvPr>
          <p:cNvSpPr txBox="1">
            <a:spLocks/>
          </p:cNvSpPr>
          <p:nvPr/>
        </p:nvSpPr>
        <p:spPr>
          <a:xfrm>
            <a:off x="1687197" y="6068282"/>
            <a:ext cx="4114800" cy="204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Генератор</a:t>
            </a: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4CBD56B2-F600-6BA2-42B1-032B93E7CA9C}"/>
              </a:ext>
            </a:extLst>
          </p:cNvPr>
          <p:cNvSpPr txBox="1">
            <a:spLocks/>
          </p:cNvSpPr>
          <p:nvPr/>
        </p:nvSpPr>
        <p:spPr>
          <a:xfrm>
            <a:off x="6624318" y="6068282"/>
            <a:ext cx="4114800" cy="204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Дискриминатор</a:t>
            </a:r>
          </a:p>
        </p:txBody>
      </p:sp>
    </p:spTree>
    <p:extLst>
      <p:ext uri="{BB962C8B-B14F-4D97-AF65-F5344CB8AC3E}">
        <p14:creationId xmlns:p14="http://schemas.microsoft.com/office/powerpoint/2010/main" val="5708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6DBE1575-BCE5-B06A-1679-48EF7D6BDD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240631"/>
              </p:ext>
            </p:extLst>
          </p:nvPr>
        </p:nvGraphicFramePr>
        <p:xfrm>
          <a:off x="2297579" y="837349"/>
          <a:ext cx="7596843" cy="5065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6583435" imgH="4389120" progId="Acrobat.Document.DC">
                  <p:embed/>
                </p:oleObj>
              </mc:Choice>
              <mc:Fallback>
                <p:oleObj name="Acrobat Document" r:id="rId2" imgW="6583435" imgH="438912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97579" y="837349"/>
                        <a:ext cx="7596843" cy="5065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715" y="-254863"/>
            <a:ext cx="6248571" cy="1325563"/>
          </a:xfrm>
        </p:spPr>
        <p:txBody>
          <a:bodyPr/>
          <a:lstStyle/>
          <a:p>
            <a:r>
              <a:rPr lang="ru-RU" dirty="0"/>
              <a:t>3. Обучение модели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11</a:t>
            </a:fld>
            <a:r>
              <a:rPr lang="en-US" noProof="0" dirty="0"/>
              <a:t>/1</a:t>
            </a:r>
            <a:r>
              <a:rPr lang="ru-RU" noProof="0" dirty="0"/>
              <a:t>5</a:t>
            </a: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4CBD56B2-F600-6BA2-42B1-032B93E7CA9C}"/>
              </a:ext>
            </a:extLst>
          </p:cNvPr>
          <p:cNvSpPr txBox="1">
            <a:spLocks/>
          </p:cNvSpPr>
          <p:nvPr/>
        </p:nvSpPr>
        <p:spPr>
          <a:xfrm>
            <a:off x="4233895" y="5753807"/>
            <a:ext cx="3724210" cy="204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Кривая обучения генератора и дискриминатора</a:t>
            </a:r>
          </a:p>
        </p:txBody>
      </p:sp>
    </p:spTree>
    <p:extLst>
      <p:ext uri="{BB962C8B-B14F-4D97-AF65-F5344CB8AC3E}">
        <p14:creationId xmlns:p14="http://schemas.microsoft.com/office/powerpoint/2010/main" val="97777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225" y="-254863"/>
            <a:ext cx="8049551" cy="1325563"/>
          </a:xfrm>
        </p:spPr>
        <p:txBody>
          <a:bodyPr/>
          <a:lstStyle/>
          <a:p>
            <a:r>
              <a:rPr lang="ru-RU" dirty="0"/>
              <a:t>4. Имплементация модели</a:t>
            </a:r>
          </a:p>
        </p:txBody>
      </p:sp>
      <p:pic>
        <p:nvPicPr>
          <p:cNvPr id="7" name="dcgan-implementation">
            <a:hlinkClick r:id="" action="ppaction://media"/>
            <a:extLst>
              <a:ext uri="{FF2B5EF4-FFF2-40B4-BE49-F238E27FC236}">
                <a16:creationId xmlns:a16="http://schemas.microsoft.com/office/drawing/2014/main" id="{134F66EC-A8E1-497E-8CE9-C9E85173FF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0219" y="1163297"/>
            <a:ext cx="8611563" cy="48435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12</a:t>
            </a:fld>
            <a:r>
              <a:rPr lang="en-US" noProof="0" dirty="0"/>
              <a:t>/1</a:t>
            </a:r>
            <a:r>
              <a:rPr lang="ru-RU" noProof="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668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102" y="-86912"/>
            <a:ext cx="8847797" cy="1325563"/>
          </a:xfrm>
        </p:spPr>
        <p:txBody>
          <a:bodyPr/>
          <a:lstStyle/>
          <a:p>
            <a:r>
              <a:rPr lang="ru-RU" dirty="0"/>
              <a:t>5. Дальнейшее исследование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13</a:t>
            </a:fld>
            <a:r>
              <a:rPr lang="en-US" noProof="0" dirty="0"/>
              <a:t>/1</a:t>
            </a:r>
            <a:r>
              <a:rPr lang="ru-RU" noProof="0" dirty="0"/>
              <a:t>5</a:t>
            </a:r>
          </a:p>
        </p:txBody>
      </p:sp>
      <p:pic>
        <p:nvPicPr>
          <p:cNvPr id="10" name="Рисунок 9" descr="Изображение выглядит как Человеческое лицо, коллаж, текст, улыбка&#10;&#10;Автоматически созданное описание">
            <a:extLst>
              <a:ext uri="{FF2B5EF4-FFF2-40B4-BE49-F238E27FC236}">
                <a16:creationId xmlns:a16="http://schemas.microsoft.com/office/drawing/2014/main" id="{633E05E6-D59A-DFBF-8E66-BD4AA366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355063"/>
            <a:ext cx="9509760" cy="4147874"/>
          </a:xfrm>
          <a:prstGeom prst="rect">
            <a:avLst/>
          </a:prstGeom>
        </p:spPr>
      </p:pic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9BB9A100-F950-2CA9-D0E4-0D90F7F40526}"/>
              </a:ext>
            </a:extLst>
          </p:cNvPr>
          <p:cNvSpPr txBox="1">
            <a:spLocks/>
          </p:cNvSpPr>
          <p:nvPr/>
        </p:nvSpPr>
        <p:spPr>
          <a:xfrm>
            <a:off x="4038600" y="5622596"/>
            <a:ext cx="4114800" cy="204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NVIDIA StyleGAN3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5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75F1A7-93C2-70D8-D63B-31FE95869814}"/>
              </a:ext>
            </a:extLst>
          </p:cNvPr>
          <p:cNvSpPr txBox="1">
            <a:spLocks/>
          </p:cNvSpPr>
          <p:nvPr/>
        </p:nvSpPr>
        <p:spPr>
          <a:xfrm>
            <a:off x="870941" y="2877757"/>
            <a:ext cx="6680633" cy="1102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uller Medium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7000"/>
              </a:lnSpc>
            </a:pPr>
            <a:r>
              <a:rPr lang="ru-RU" sz="7500" spc="100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0870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69" y="570772"/>
            <a:ext cx="4216081" cy="934175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noProof="0" dirty="0"/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15</a:t>
            </a:fld>
            <a:r>
              <a:rPr lang="en-US" noProof="0" dirty="0"/>
              <a:t>/1</a:t>
            </a:r>
            <a:r>
              <a:rPr lang="ru-RU" noProof="0" dirty="0"/>
              <a:t>5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792E16A-41BB-F10E-9118-F649F89FFC37}"/>
              </a:ext>
            </a:extLst>
          </p:cNvPr>
          <p:cNvSpPr txBox="1">
            <a:spLocks/>
          </p:cNvSpPr>
          <p:nvPr/>
        </p:nvSpPr>
        <p:spPr>
          <a:xfrm>
            <a:off x="911469" y="1684245"/>
            <a:ext cx="6860931" cy="3775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Muller Light" pitchFamily="2" charset="-52"/>
              </a:rPr>
              <a:t>В настоящей работе рассмотрен метод генерации субъективно привлекательных лиц людей путем усреднения векторов скрытого пространства </a:t>
            </a:r>
            <a:r>
              <a:rPr lang="en-US" sz="2400" dirty="0">
                <a:latin typeface="Muller Light" pitchFamily="2" charset="-52"/>
              </a:rPr>
              <a:t>DCGAN</a:t>
            </a:r>
            <a:r>
              <a:rPr lang="ru-RU" sz="2400" dirty="0">
                <a:latin typeface="Muller Light" pitchFamily="2" charset="-5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Muller Light" pitchFamily="2" charset="-52"/>
              </a:rPr>
              <a:t>По результатам исследования планируется проведение дальнейших исследований с использованием </a:t>
            </a:r>
            <a:r>
              <a:rPr lang="ru-RU" sz="2400" dirty="0" err="1">
                <a:latin typeface="Muller Light" pitchFamily="2" charset="-52"/>
              </a:rPr>
              <a:t>предобученных</a:t>
            </a:r>
            <a:r>
              <a:rPr lang="ru-RU" sz="2400" dirty="0">
                <a:latin typeface="Muller Light" pitchFamily="2" charset="-52"/>
              </a:rPr>
              <a:t> моделей StyleGAN3 и </a:t>
            </a:r>
            <a:r>
              <a:rPr lang="ru-RU" sz="2400" dirty="0" err="1">
                <a:latin typeface="Muller Light" pitchFamily="2" charset="-52"/>
              </a:rPr>
              <a:t>Stable</a:t>
            </a:r>
            <a:r>
              <a:rPr lang="ru-RU" sz="2400" dirty="0">
                <a:latin typeface="Muller Light" pitchFamily="2" charset="-52"/>
              </a:rPr>
              <a:t> </a:t>
            </a:r>
            <a:r>
              <a:rPr lang="ru-RU" sz="2400" dirty="0" err="1">
                <a:latin typeface="Muller Light" pitchFamily="2" charset="-52"/>
              </a:rPr>
              <a:t>Diffusion</a:t>
            </a:r>
            <a:r>
              <a:rPr lang="ru-RU" sz="2400" dirty="0">
                <a:latin typeface="Muller Light" pitchFamily="2" charset="-52"/>
              </a:rPr>
              <a:t> для улучшения качества генерации изображений.</a:t>
            </a:r>
            <a:endParaRPr lang="en-US" sz="2400" dirty="0">
              <a:latin typeface="Muller Light" pitchFamily="2" charset="-52"/>
            </a:endParaRPr>
          </a:p>
        </p:txBody>
      </p:sp>
      <p:pic>
        <p:nvPicPr>
          <p:cNvPr id="13" name="Рисунок 12" descr="Изображение выглядит как шаблон, снимок экрана, искусство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8A3EA97A-2DA8-052E-89ED-BA41CA6E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11" y="1666240"/>
            <a:ext cx="3525520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711981"/>
            <a:ext cx="8401624" cy="722109"/>
          </a:xfrm>
        </p:spPr>
        <p:txBody>
          <a:bodyPr rtlCol="0"/>
          <a:lstStyle/>
          <a:p>
            <a:pPr algn="ctr" rtl="0"/>
            <a:r>
              <a:rPr lang="ru-RU" spc="100" dirty="0">
                <a:solidFill>
                  <a:srgbClr val="000C54"/>
                </a:solidFill>
              </a:rPr>
              <a:t>Спикер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F155B769-2717-4625-A6FE-967196E9265C}" type="datetime1">
              <a:rPr lang="ru-RU" smtClean="0">
                <a:latin typeface="Muller Light" pitchFamily="2" charset="-52"/>
              </a:rPr>
              <a:t>10.04.2024</a:t>
            </a:fld>
            <a:endParaRPr lang="ru-RU" dirty="0">
              <a:latin typeface="Muller Light" pitchFamily="2" charset="-52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2501" y="6356350"/>
            <a:ext cx="5018134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>
                <a:latin typeface="Muller Light" pitchFamily="2" charset="-52"/>
              </a:rPr>
              <a:pPr rtl="0"/>
              <a:t>2</a:t>
            </a:fld>
            <a:r>
              <a:rPr lang="en-US" dirty="0">
                <a:latin typeface="Muller Light" pitchFamily="2" charset="-52"/>
              </a:rPr>
              <a:t>/1</a:t>
            </a:r>
            <a:r>
              <a:rPr lang="ru-RU" dirty="0">
                <a:latin typeface="Muller Light" pitchFamily="2" charset="-52"/>
              </a:rPr>
              <a:t>5</a:t>
            </a:r>
          </a:p>
        </p:txBody>
      </p:sp>
      <p:pic>
        <p:nvPicPr>
          <p:cNvPr id="23" name="Рисунок 22" descr="Изображение выглядит как человек, на открытом воздухе, небо, вода&#10;&#10;Автоматически созданное описание">
            <a:extLst>
              <a:ext uri="{FF2B5EF4-FFF2-40B4-BE49-F238E27FC236}">
                <a16:creationId xmlns:a16="http://schemas.microsoft.com/office/drawing/2014/main" id="{D7E8EDC0-8845-D02A-8149-0C050593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0285" y="1849346"/>
            <a:ext cx="2369481" cy="3159308"/>
          </a:xfrm>
          <a:prstGeom prst="rect">
            <a:avLst/>
          </a:prstGeo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Подзаголовок 2">
            <a:extLst>
              <a:ext uri="{FF2B5EF4-FFF2-40B4-BE49-F238E27FC236}">
                <a16:creationId xmlns:a16="http://schemas.microsoft.com/office/drawing/2014/main" id="{FC1F8569-0FC9-C0D7-DDB4-EECE7975C841}"/>
              </a:ext>
            </a:extLst>
          </p:cNvPr>
          <p:cNvSpPr txBox="1">
            <a:spLocks/>
          </p:cNvSpPr>
          <p:nvPr/>
        </p:nvSpPr>
        <p:spPr>
          <a:xfrm>
            <a:off x="750430" y="2499903"/>
            <a:ext cx="4843905" cy="236773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Ким Михаил Алексеевич</a:t>
            </a:r>
            <a:endParaRPr lang="en-US" sz="2400" spc="100" dirty="0">
              <a:solidFill>
                <a:srgbClr val="000C54"/>
              </a:solidFill>
              <a:latin typeface="Muller Light" pitchFamily="2" charset="-52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РУДН им. Патриса </a:t>
            </a:r>
            <a:r>
              <a:rPr lang="ru-RU" sz="2400" spc="100" dirty="0" err="1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Лулумбы</a:t>
            </a:r>
            <a:endParaRPr lang="ru-RU" sz="2400" spc="100" dirty="0">
              <a:solidFill>
                <a:srgbClr val="000C54"/>
              </a:solidFill>
              <a:latin typeface="Muller Light" pitchFamily="2" charset="-52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НФИбд-01-20</a:t>
            </a:r>
            <a:b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1032201664</a:t>
            </a:r>
          </a:p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Научный руководитель:</a:t>
            </a:r>
            <a:b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400" spc="100" dirty="0" err="1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Хачумов</a:t>
            </a: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 М. В.</a:t>
            </a:r>
          </a:p>
        </p:txBody>
      </p:sp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75F1A7-93C2-70D8-D63B-31FE95869814}"/>
              </a:ext>
            </a:extLst>
          </p:cNvPr>
          <p:cNvSpPr txBox="1">
            <a:spLocks/>
          </p:cNvSpPr>
          <p:nvPr/>
        </p:nvSpPr>
        <p:spPr>
          <a:xfrm>
            <a:off x="870941" y="2877757"/>
            <a:ext cx="6680633" cy="1102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uller Medium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7000"/>
              </a:lnSpc>
            </a:pPr>
            <a:r>
              <a:rPr lang="ru-RU" sz="7500" spc="100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001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Содержание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4</a:t>
            </a:fld>
            <a:r>
              <a:rPr lang="en-US" dirty="0"/>
              <a:t>/1</a:t>
            </a:r>
            <a:r>
              <a:rPr lang="ru-RU" dirty="0"/>
              <a:t>5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FA463E7-2EC7-A4A9-69B3-65AA3345D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5340" y="2649338"/>
            <a:ext cx="5741437" cy="37150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Цель работы</a:t>
            </a:r>
            <a:endParaRPr lang="en-US" sz="3200" b="1" dirty="0">
              <a:latin typeface="Muller Medium" pitchFamily="2" charset="-52"/>
            </a:endParaRPr>
          </a:p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Актуальность</a:t>
            </a:r>
            <a:endParaRPr lang="en-US" sz="3200" b="1" dirty="0">
              <a:latin typeface="Muller Medium" pitchFamily="2" charset="-52"/>
            </a:endParaRPr>
          </a:p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Предлагаемое решение</a:t>
            </a:r>
            <a:endParaRPr lang="en-US" sz="3200" b="1" dirty="0">
              <a:latin typeface="Muller Medium" pitchFamily="2" charset="-52"/>
            </a:endParaRPr>
          </a:p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Этапы проведения исследования</a:t>
            </a:r>
          </a:p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Заключение</a:t>
            </a:r>
            <a:endParaRPr lang="en-US" sz="3200" b="1" dirty="0">
              <a:latin typeface="Muller Medium" pitchFamily="2" charset="-52"/>
            </a:endParaRPr>
          </a:p>
        </p:txBody>
      </p:sp>
      <p:pic>
        <p:nvPicPr>
          <p:cNvPr id="7" name="Рисунок 6" descr="Изображение выглядит как Человеческое лицо, человек, на открытом воздухе, небо&#10;&#10;Автоматически созданное описание">
            <a:extLst>
              <a:ext uri="{FF2B5EF4-FFF2-40B4-BE49-F238E27FC236}">
                <a16:creationId xmlns:a16="http://schemas.microsoft.com/office/drawing/2014/main" id="{DC0C4D0A-596E-5978-1113-88A7C261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4" y="2649338"/>
            <a:ext cx="4987357" cy="3062412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55C23294-821C-DE66-DC7A-75EF6D77040A}"/>
              </a:ext>
            </a:extLst>
          </p:cNvPr>
          <p:cNvSpPr txBox="1">
            <a:spLocks/>
          </p:cNvSpPr>
          <p:nvPr/>
        </p:nvSpPr>
        <p:spPr>
          <a:xfrm>
            <a:off x="1007561" y="5727129"/>
            <a:ext cx="4470842" cy="2906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00" b="1" dirty="0"/>
              <a:t>Stable Diffusion 1.5, </a:t>
            </a:r>
            <a:r>
              <a:rPr lang="en-US" sz="1000" b="1" dirty="0" err="1"/>
              <a:t>DreamShaper</a:t>
            </a:r>
            <a:r>
              <a:rPr lang="en-US" sz="1000" b="1" dirty="0"/>
              <a:t> 8, 8x_NMKD-Superscale_150000_G</a:t>
            </a:r>
            <a:endParaRPr lang="ru-RU" sz="1000" b="1" dirty="0"/>
          </a:p>
        </p:txBody>
      </p:sp>
    </p:spTree>
    <p:extLst>
      <p:ext uri="{BB962C8B-B14F-4D97-AF65-F5344CB8AC3E}">
        <p14:creationId xmlns:p14="http://schemas.microsoft.com/office/powerpoint/2010/main" val="339792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69475"/>
            <a:ext cx="8965553" cy="26169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sz="3000" dirty="0"/>
              <a:t>Создание и обучение модели машинного обучения, способной в соответствии с обратной связью от пользователя генерировать субъективно привлекательные лица людей.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10.04.2024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5</a:t>
            </a:fld>
            <a:r>
              <a:rPr lang="en-US" dirty="0"/>
              <a:t>/1</a:t>
            </a:r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69475"/>
            <a:ext cx="8965553" cy="26169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sz="3000" dirty="0"/>
              <a:t>Разработанная модель поможет в изучении процесса формирования человеком оценки привлекательности лиц и выявлении индивидуальных факторов, влияющих на данный показатель.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10.04.2024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6</a:t>
            </a:fld>
            <a:r>
              <a:rPr lang="en-US" dirty="0"/>
              <a:t>/1</a:t>
            </a:r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78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70422"/>
            <a:ext cx="8965553" cy="300259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sz="3000" dirty="0"/>
              <a:t>Построенная и обученная модель </a:t>
            </a:r>
            <a:r>
              <a:rPr lang="en-US" sz="3000" b="1" dirty="0"/>
              <a:t>DCGAN</a:t>
            </a:r>
            <a:r>
              <a:rPr lang="en-US" sz="3000" dirty="0"/>
              <a:t> (</a:t>
            </a:r>
            <a:r>
              <a:rPr lang="en-US" sz="3200" b="1" dirty="0"/>
              <a:t>Deep Convolutional Generative Adversarial Network)</a:t>
            </a:r>
            <a:r>
              <a:rPr lang="en-US" sz="3000" dirty="0"/>
              <a:t> </a:t>
            </a:r>
            <a:r>
              <a:rPr lang="ru-RU" sz="3000" dirty="0"/>
              <a:t>вместе с </a:t>
            </a:r>
            <a:r>
              <a:rPr lang="en-US" sz="3000" dirty="0"/>
              <a:t>GUI </a:t>
            </a:r>
            <a:r>
              <a:rPr lang="ru-RU" sz="3000" dirty="0"/>
              <a:t>для взаимодействия с пользователем. </a:t>
            </a:r>
            <a:r>
              <a:rPr lang="ru-RU" sz="3000" dirty="0" err="1"/>
              <a:t>Вариационность</a:t>
            </a:r>
            <a:r>
              <a:rPr lang="ru-RU" sz="3000" dirty="0"/>
              <a:t> генерации изображений зависит от </a:t>
            </a:r>
            <a:r>
              <a:rPr lang="en-US" sz="3200" b="1" dirty="0"/>
              <a:t>Latent space (</a:t>
            </a:r>
            <a:r>
              <a:rPr lang="ru-RU" sz="3200" b="1" dirty="0"/>
              <a:t>вектора скрытого пространства/состояния). </a:t>
            </a:r>
            <a:endParaRPr lang="ru-RU" sz="30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10.04.2024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7</a:t>
            </a:fld>
            <a:r>
              <a:rPr lang="en-US" dirty="0"/>
              <a:t>/1</a:t>
            </a:r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622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75F1A7-93C2-70D8-D63B-31FE95869814}"/>
              </a:ext>
            </a:extLst>
          </p:cNvPr>
          <p:cNvSpPr txBox="1">
            <a:spLocks/>
          </p:cNvSpPr>
          <p:nvPr/>
        </p:nvSpPr>
        <p:spPr>
          <a:xfrm>
            <a:off x="671888" y="2033788"/>
            <a:ext cx="7047639" cy="27904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uller Medium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6500"/>
              </a:lnSpc>
            </a:pPr>
            <a:r>
              <a:rPr lang="ru-RU" sz="7500" b="0" spc="100" dirty="0"/>
              <a:t>Этапы проведения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0942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17" y="292359"/>
            <a:ext cx="5555167" cy="778341"/>
          </a:xfrm>
        </p:spPr>
        <p:txBody>
          <a:bodyPr/>
          <a:lstStyle/>
          <a:p>
            <a:r>
              <a:rPr lang="ru-RU" dirty="0"/>
              <a:t>1. Выбор </a:t>
            </a:r>
            <a:r>
              <a:rPr lang="ru-RU" dirty="0" err="1"/>
              <a:t>датасета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10.04.2024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9</a:t>
            </a:fld>
            <a:r>
              <a:rPr lang="en-US" noProof="0" dirty="0"/>
              <a:t>/1</a:t>
            </a:r>
            <a:r>
              <a:rPr lang="ru-RU" noProof="0" dirty="0"/>
              <a:t>5</a:t>
            </a: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4CBD56B2-F600-6BA2-42B1-032B93E7CA9C}"/>
              </a:ext>
            </a:extLst>
          </p:cNvPr>
          <p:cNvSpPr txBox="1">
            <a:spLocks/>
          </p:cNvSpPr>
          <p:nvPr/>
        </p:nvSpPr>
        <p:spPr>
          <a:xfrm>
            <a:off x="7804828" y="1453616"/>
            <a:ext cx="4387172" cy="4187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 err="1">
                <a:latin typeface="Muller Medium" pitchFamily="2" charset="-52"/>
              </a:rPr>
              <a:t>CelebA</a:t>
            </a:r>
            <a:r>
              <a:rPr lang="en-US" sz="3600" dirty="0">
                <a:latin typeface="Muller Medium" pitchFamily="2" charset="-52"/>
              </a:rPr>
              <a:t>-HQ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Muller Medium" pitchFamily="2" charset="-52"/>
              </a:rPr>
              <a:t>30,000</a:t>
            </a:r>
            <a:br>
              <a:rPr lang="en-US" sz="2800" dirty="0">
                <a:latin typeface="Muller Medium" pitchFamily="2" charset="-52"/>
              </a:rPr>
            </a:br>
            <a:r>
              <a:rPr lang="ru-RU" sz="2800" dirty="0">
                <a:latin typeface="Muller Medium" pitchFamily="2" charset="-52"/>
              </a:rPr>
              <a:t>изображений знаменитостей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2800" dirty="0">
                <a:latin typeface="Muller Medium" pitchFamily="2" charset="-52"/>
              </a:rPr>
              <a:t>1024</a:t>
            </a:r>
            <a:r>
              <a:rPr lang="en-US" sz="2800" dirty="0">
                <a:latin typeface="Muller Medium" pitchFamily="2" charset="-52"/>
              </a:rPr>
              <a:t>x</a:t>
            </a:r>
            <a:r>
              <a:rPr lang="ru-RU" sz="2800" dirty="0">
                <a:latin typeface="Muller Medium" pitchFamily="2" charset="-52"/>
              </a:rPr>
              <a:t>1024 — разрешение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2800" dirty="0">
                <a:latin typeface="Muller Medium" pitchFamily="2" charset="-52"/>
              </a:rPr>
              <a:t>представлен в 2017 компанией </a:t>
            </a:r>
            <a:r>
              <a:rPr lang="en-US" sz="2800" dirty="0">
                <a:latin typeface="Muller Medium" pitchFamily="2" charset="-52"/>
              </a:rPr>
              <a:t>NVIDIA</a:t>
            </a:r>
            <a:endParaRPr lang="ru-RU" sz="2800" dirty="0">
              <a:latin typeface="Muller Medium" pitchFamily="2" charset="-52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2800" dirty="0">
                <a:latin typeface="Muller Medium" pitchFamily="2" charset="-52"/>
              </a:rPr>
              <a:t>основан на </a:t>
            </a:r>
            <a:r>
              <a:rPr lang="en-US" sz="2800" dirty="0" err="1">
                <a:latin typeface="Muller Medium" pitchFamily="2" charset="-52"/>
              </a:rPr>
              <a:t>CelebA</a:t>
            </a:r>
            <a:endParaRPr lang="ru-RU" sz="2800" dirty="0">
              <a:latin typeface="Muller Medium" pitchFamily="2" charset="-52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800" dirty="0">
              <a:latin typeface="Muller Medium" pitchFamily="2" charset="-52"/>
            </a:endParaRPr>
          </a:p>
        </p:txBody>
      </p:sp>
      <p:pic>
        <p:nvPicPr>
          <p:cNvPr id="1026" name="Picture 2" descr="1: 1024 × 1024 images generated on the CelebA-HQ dataset. Image taken... |  Download Scientific Diagram">
            <a:extLst>
              <a:ext uri="{FF2B5EF4-FFF2-40B4-BE49-F238E27FC236}">
                <a16:creationId xmlns:a16="http://schemas.microsoft.com/office/drawing/2014/main" id="{83521CC5-5491-864F-4513-D90BCD99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33" y="1154070"/>
            <a:ext cx="6573319" cy="436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93_TF45331398_Win32" id="{3A7E0759-75B2-4566-923C-3451D643A8ED}" vid="{B382A2E4-62DA-452E-984E-11EE757E2A5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tf45331398_win32</Template>
  <TotalTime>458</TotalTime>
  <Words>395</Words>
  <Application>Microsoft Office PowerPoint</Application>
  <PresentationFormat>Широкоэкранный</PresentationFormat>
  <Paragraphs>82</Paragraphs>
  <Slides>15</Slides>
  <Notes>9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Calibri</vt:lpstr>
      <vt:lpstr>Muller Light</vt:lpstr>
      <vt:lpstr>Tenorite</vt:lpstr>
      <vt:lpstr>Wingdings</vt:lpstr>
      <vt:lpstr>Muller Medium</vt:lpstr>
      <vt:lpstr>Тема Office</vt:lpstr>
      <vt:lpstr>Adobe Acrobat Document</vt:lpstr>
      <vt:lpstr>Разработка и исследование модели для генерации субъективно привлекательных лиц людей</vt:lpstr>
      <vt:lpstr>Спикер</vt:lpstr>
      <vt:lpstr>Презентация PowerPoint</vt:lpstr>
      <vt:lpstr>Содержание</vt:lpstr>
      <vt:lpstr>Цель работы</vt:lpstr>
      <vt:lpstr>Актуальность</vt:lpstr>
      <vt:lpstr>Предлагаемое решение</vt:lpstr>
      <vt:lpstr>Презентация PowerPoint</vt:lpstr>
      <vt:lpstr>1. Выбор датасета</vt:lpstr>
      <vt:lpstr>2. Архитектура модели</vt:lpstr>
      <vt:lpstr>3. Обучение модели</vt:lpstr>
      <vt:lpstr>4. Имплементация модели</vt:lpstr>
      <vt:lpstr>5. Дальнейшее исследование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SIS model for COVID-19 spread evaluation</dc:title>
  <dc:creator>Михаил</dc:creator>
  <cp:lastModifiedBy>Ким Михаил Алексеевич</cp:lastModifiedBy>
  <cp:revision>75</cp:revision>
  <dcterms:created xsi:type="dcterms:W3CDTF">2023-03-28T21:48:44Z</dcterms:created>
  <dcterms:modified xsi:type="dcterms:W3CDTF">2024-04-10T18:02:49Z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